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6858000" cx="9144000"/>
  <p:notesSz cx="6858000" cy="9144000"/>
  <p:embeddedFontLst>
    <p:embeddedFont>
      <p:font typeface="Roboto Thin"/>
      <p:regular r:id="rId17"/>
      <p:bold r:id="rId18"/>
      <p:italic r:id="rId19"/>
      <p:boldItalic r:id="rId20"/>
    </p:embeddedFont>
    <p:embeddedFont>
      <p:font typeface="Roboto"/>
      <p:regular r:id="rId21"/>
      <p:bold r:id="rId22"/>
      <p:italic r:id="rId23"/>
      <p:boldItalic r:id="rId24"/>
    </p:embeddedFont>
    <p:embeddedFont>
      <p:font typeface="Roboto Medium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68D918BD-C214-4BD7-8BB4-A23934FC1E5B}">
  <a:tblStyle styleId="{68D918BD-C214-4BD7-8BB4-A23934FC1E5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Thin-boldItalic.fntdata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Medium-bold.fntdata"/><Relationship Id="rId25" Type="http://schemas.openxmlformats.org/officeDocument/2006/relationships/font" Target="fonts/RobotoMedium-regular.fntdata"/><Relationship Id="rId28" Type="http://schemas.openxmlformats.org/officeDocument/2006/relationships/font" Target="fonts/RobotoMedium-boldItalic.fntdata"/><Relationship Id="rId27" Type="http://schemas.openxmlformats.org/officeDocument/2006/relationships/font" Target="fonts/RobotoMedium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Thin-regular.fntdata"/><Relationship Id="rId16" Type="http://schemas.openxmlformats.org/officeDocument/2006/relationships/slide" Target="slides/slide10.xml"/><Relationship Id="rId19" Type="http://schemas.openxmlformats.org/officeDocument/2006/relationships/font" Target="fonts/RobotoThin-italic.fntdata"/><Relationship Id="rId18" Type="http://schemas.openxmlformats.org/officeDocument/2006/relationships/font" Target="fonts/RobotoThin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9e470d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9e47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488462ab29_0_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488462ab2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6f9e470d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6f9e470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488469923f_0_52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488469923f_0_5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c6f9e470d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c6f9e470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488469923f_0_5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488469923f_0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488469923f_0_50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488469923f_0_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88469923f_0_144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88469923f_0_1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488469923f_0_48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488469923f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c6f9e470d_0_3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c6f9e470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7"/>
            <a:ext cx="3045625" cy="2707359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2366963"/>
            <a:ext cx="8222100" cy="1118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3621217"/>
            <a:ext cx="82221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6201587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7"/>
            <a:ext cx="3045625" cy="2707359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674733"/>
            <a:ext cx="8520600" cy="2707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4492300"/>
            <a:ext cx="8520600" cy="1709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6201587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6201587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7"/>
            <a:ext cx="3045625" cy="2707359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869796"/>
            <a:ext cx="8222100" cy="111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6201587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5204762"/>
            <a:ext cx="9144000" cy="1653192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546667"/>
            <a:ext cx="8520600" cy="810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639833"/>
            <a:ext cx="8520600" cy="4452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6201587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546667"/>
            <a:ext cx="8520600" cy="810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639967"/>
            <a:ext cx="3999900" cy="4452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639967"/>
            <a:ext cx="3999900" cy="4452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6201587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546667"/>
            <a:ext cx="8520600" cy="810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6201587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954405"/>
            <a:ext cx="2808000" cy="4137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6201587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7"/>
            <a:ext cx="3045625" cy="2707359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701800"/>
            <a:ext cx="56187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6201587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233"/>
            <a:ext cx="457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534800"/>
            <a:ext cx="4045200" cy="2085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3692002"/>
            <a:ext cx="4045200" cy="1692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6201587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5640767"/>
            <a:ext cx="5998800" cy="79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6201587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46667"/>
            <a:ext cx="8520600" cy="8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639833"/>
            <a:ext cx="8520600" cy="44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6201587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651125" y="628425"/>
            <a:ext cx="5055000" cy="172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</a:t>
            </a:r>
            <a:r>
              <a:rPr lang="en" sz="3000"/>
              <a:t>emberitaan Ekonomi Indonesia oleh Media Keuangan dan Bisnis Global</a:t>
            </a:r>
            <a:endParaRPr sz="3000"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613500" y="4643675"/>
            <a:ext cx="3365700" cy="19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/>
              <a:t>Disiapkan oleh: </a:t>
            </a:r>
            <a:endParaRPr b="1" sz="1800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Bagus Kharisma N. (10)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Bakhtiar Amaludin (11)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Darmawan Nur Kusuma (12)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Eman Sukmana (13)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Febrina Puspa (14)</a:t>
            </a:r>
            <a:endParaRPr sz="1800"/>
          </a:p>
        </p:txBody>
      </p:sp>
      <p:sp>
        <p:nvSpPr>
          <p:cNvPr id="87" name="Google Shape;87;p13"/>
          <p:cNvSpPr txBox="1"/>
          <p:nvPr/>
        </p:nvSpPr>
        <p:spPr>
          <a:xfrm>
            <a:off x="691675" y="2356725"/>
            <a:ext cx="32835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>
                <a:solidFill>
                  <a:srgbClr val="FFFF00"/>
                </a:solidFill>
              </a:rPr>
              <a:t>github.com/ProjectA3BD/nlp</a:t>
            </a:r>
            <a:endParaRPr b="1" i="1" sz="1800">
              <a:solidFill>
                <a:srgbClr val="FFFF00"/>
              </a:solidFill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691669" y="5904925"/>
            <a:ext cx="25254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FFFFFF"/>
                </a:solidFill>
              </a:rPr>
              <a:t>Dataset: 1200++ Artikel, 2016-2018</a:t>
            </a:r>
            <a:endParaRPr b="1" sz="1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2"/>
          <p:cNvSpPr txBox="1"/>
          <p:nvPr>
            <p:ph type="title"/>
          </p:nvPr>
        </p:nvSpPr>
        <p:spPr>
          <a:xfrm>
            <a:off x="464100" y="546667"/>
            <a:ext cx="8520600" cy="8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Hasil </a:t>
            </a:r>
            <a:r>
              <a:rPr b="1" lang="en"/>
              <a:t>Clustering</a:t>
            </a:r>
            <a:endParaRPr b="1"/>
          </a:p>
        </p:txBody>
      </p:sp>
      <p:graphicFrame>
        <p:nvGraphicFramePr>
          <p:cNvPr id="227" name="Google Shape;227;p22"/>
          <p:cNvGraphicFramePr/>
          <p:nvPr/>
        </p:nvGraphicFramePr>
        <p:xfrm>
          <a:off x="5678875" y="1465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{68D918BD-C214-4BD7-8BB4-A23934FC1E5B}</a:tableStyleId>
              </a:tblPr>
              <a:tblGrid>
                <a:gridCol w="547075"/>
                <a:gridCol w="1231050"/>
                <a:gridCol w="1303775"/>
              </a:tblGrid>
              <a:tr h="4817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</a:rPr>
                        <a:t>n </a:t>
                      </a:r>
                      <a:endParaRPr b="1"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accen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</a:rPr>
                        <a:t>K-Means</a:t>
                      </a:r>
                      <a:endParaRPr b="1"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accen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</a:rPr>
                        <a:t>MiniBatch K-Means</a:t>
                      </a:r>
                      <a:endParaRPr b="1"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accent1"/>
                    </a:solidFill>
                  </a:tcPr>
                </a:tc>
              </a:tr>
              <a:tr h="321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6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</a:t>
                      </a:r>
                      <a:r>
                        <a:rPr lang="en" sz="1200"/>
                        <a:t>.</a:t>
                      </a:r>
                      <a:r>
                        <a:rPr lang="en" sz="1200"/>
                        <a:t>107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1.222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21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7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1.101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1.015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21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8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</a:t>
                      </a:r>
                      <a:r>
                        <a:rPr lang="en" sz="1200"/>
                        <a:t>.</a:t>
                      </a:r>
                      <a:r>
                        <a:rPr lang="en" sz="1200"/>
                        <a:t>676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0.801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21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9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0.734 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0.481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321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10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</a:t>
                      </a:r>
                      <a:r>
                        <a:rPr lang="en" sz="1200"/>
                        <a:t>730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0.586</a:t>
                      </a:r>
                      <a:endParaRPr sz="1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28" name="Google Shape;228;p22"/>
          <p:cNvSpPr txBox="1"/>
          <p:nvPr>
            <p:ph type="title"/>
          </p:nvPr>
        </p:nvSpPr>
        <p:spPr>
          <a:xfrm>
            <a:off x="844875" y="1389975"/>
            <a:ext cx="2561400" cy="3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K-Means</a:t>
            </a:r>
            <a:endParaRPr b="1" sz="1200"/>
          </a:p>
        </p:txBody>
      </p:sp>
      <p:sp>
        <p:nvSpPr>
          <p:cNvPr id="229" name="Google Shape;229;p22"/>
          <p:cNvSpPr txBox="1"/>
          <p:nvPr>
            <p:ph type="title"/>
          </p:nvPr>
        </p:nvSpPr>
        <p:spPr>
          <a:xfrm>
            <a:off x="844875" y="4012525"/>
            <a:ext cx="2561400" cy="3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MiniBatch K-Means</a:t>
            </a:r>
            <a:endParaRPr b="1" sz="1200"/>
          </a:p>
        </p:txBody>
      </p:sp>
      <p:sp>
        <p:nvSpPr>
          <p:cNvPr id="230" name="Google Shape;230;p22"/>
          <p:cNvSpPr txBox="1"/>
          <p:nvPr>
            <p:ph type="title"/>
          </p:nvPr>
        </p:nvSpPr>
        <p:spPr>
          <a:xfrm>
            <a:off x="5602675" y="932775"/>
            <a:ext cx="1319100" cy="4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DBI Score:</a:t>
            </a:r>
            <a:endParaRPr b="1" sz="1800"/>
          </a:p>
        </p:txBody>
      </p:sp>
      <p:pic>
        <p:nvPicPr>
          <p:cNvPr id="231" name="Google Shape;2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4875" y="1902975"/>
            <a:ext cx="3325525" cy="174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9449" y="4525525"/>
            <a:ext cx="3325525" cy="2014979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2"/>
          <p:cNvSpPr/>
          <p:nvPr/>
        </p:nvSpPr>
        <p:spPr>
          <a:xfrm>
            <a:off x="1016975" y="4525525"/>
            <a:ext cx="1154400" cy="1121400"/>
          </a:xfrm>
          <a:prstGeom prst="flowChartConnector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2"/>
          <p:cNvSpPr/>
          <p:nvPr/>
        </p:nvSpPr>
        <p:spPr>
          <a:xfrm>
            <a:off x="1930438" y="2577350"/>
            <a:ext cx="1154400" cy="1121400"/>
          </a:xfrm>
          <a:prstGeom prst="flowChartConnector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5" name="Google Shape;235;p22"/>
          <p:cNvPicPr preferRelativeResize="0"/>
          <p:nvPr/>
        </p:nvPicPr>
        <p:blipFill rotWithShape="1">
          <a:blip r:embed="rId5">
            <a:alphaModFix/>
          </a:blip>
          <a:srcRect b="13616" l="19905" r="21045" t="17370"/>
          <a:stretch/>
        </p:blipFill>
        <p:spPr>
          <a:xfrm>
            <a:off x="5006463" y="4095925"/>
            <a:ext cx="3526415" cy="309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chemeClr val="dk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4"/>
          <p:cNvPicPr preferRelativeResize="0"/>
          <p:nvPr/>
        </p:nvPicPr>
        <p:blipFill rotWithShape="1">
          <a:blip r:embed="rId3">
            <a:alphaModFix/>
          </a:blip>
          <a:srcRect b="69541" l="11339" r="12966" t="0"/>
          <a:stretch/>
        </p:blipFill>
        <p:spPr>
          <a:xfrm rot="477000">
            <a:off x="3591410" y="452323"/>
            <a:ext cx="3892833" cy="334705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4" name="Google Shape;94;p14"/>
          <p:cNvSpPr txBox="1"/>
          <p:nvPr>
            <p:ph type="title"/>
          </p:nvPr>
        </p:nvSpPr>
        <p:spPr>
          <a:xfrm>
            <a:off x="444075" y="5762942"/>
            <a:ext cx="8520600" cy="8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Pemberitaan E</a:t>
            </a:r>
            <a:r>
              <a:rPr lang="en">
                <a:solidFill>
                  <a:srgbClr val="FFFFFF"/>
                </a:solidFill>
              </a:rPr>
              <a:t>konomi Indonesia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1200++ Artikel, 2016-2018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56435">
            <a:off x="1223593" y="479996"/>
            <a:ext cx="2416842" cy="4967953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6" name="Google Shape;96;p14"/>
          <p:cNvPicPr preferRelativeResize="0"/>
          <p:nvPr/>
        </p:nvPicPr>
        <p:blipFill rotWithShape="1">
          <a:blip r:embed="rId5">
            <a:alphaModFix/>
          </a:blip>
          <a:srcRect b="5970" l="19399" r="19497" t="0"/>
          <a:stretch/>
        </p:blipFill>
        <p:spPr>
          <a:xfrm>
            <a:off x="3412900" y="2240650"/>
            <a:ext cx="4249851" cy="32597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311700" y="394267"/>
            <a:ext cx="8520600" cy="8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Algoritma</a:t>
            </a:r>
            <a:r>
              <a:rPr lang="en"/>
              <a:t> ML</a:t>
            </a:r>
            <a:endParaRPr/>
          </a:p>
        </p:txBody>
      </p:sp>
      <p:grpSp>
        <p:nvGrpSpPr>
          <p:cNvPr id="102" name="Google Shape;102;p15"/>
          <p:cNvGrpSpPr/>
          <p:nvPr/>
        </p:nvGrpSpPr>
        <p:grpSpPr>
          <a:xfrm>
            <a:off x="1811502" y="1119125"/>
            <a:ext cx="5978232" cy="643500"/>
            <a:chOff x="1593000" y="2322568"/>
            <a:chExt cx="5957975" cy="643500"/>
          </a:xfrm>
        </p:grpSpPr>
        <p:sp>
          <p:nvSpPr>
            <p:cNvPr id="103" name="Google Shape;103;p15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Data Preparation and Preprocessing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1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Scrapping (inc. Deduplication)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900"/>
                <a:buFont typeface="Roboto"/>
                <a:buChar char="●"/>
              </a:pPr>
              <a:r>
                <a:rPr b="1" lang="en" sz="9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Labeling</a:t>
              </a:r>
              <a:endParaRPr b="1" sz="9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Split Test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Feature Extraction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0" name="Google Shape;110;p15"/>
          <p:cNvGrpSpPr/>
          <p:nvPr/>
        </p:nvGrpSpPr>
        <p:grpSpPr>
          <a:xfrm>
            <a:off x="1811502" y="3083725"/>
            <a:ext cx="5978232" cy="643500"/>
            <a:chOff x="1593000" y="2322568"/>
            <a:chExt cx="5957975" cy="643500"/>
          </a:xfrm>
        </p:grpSpPr>
        <p:sp>
          <p:nvSpPr>
            <p:cNvPr id="111" name="Google Shape;111;p15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Validation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4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K-Fold Cross Validation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Average Accuracy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8" name="Google Shape;118;p15"/>
          <p:cNvGrpSpPr/>
          <p:nvPr/>
        </p:nvGrpSpPr>
        <p:grpSpPr>
          <a:xfrm>
            <a:off x="1811502" y="2428865"/>
            <a:ext cx="5978232" cy="643500"/>
            <a:chOff x="1593000" y="2322568"/>
            <a:chExt cx="5957975" cy="643500"/>
          </a:xfrm>
        </p:grpSpPr>
        <p:sp>
          <p:nvSpPr>
            <p:cNvPr id="119" name="Google Shape;119;p15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5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Testing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3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Confussion Matrix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Accuracy Score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6" name="Google Shape;126;p15"/>
          <p:cNvGrpSpPr/>
          <p:nvPr/>
        </p:nvGrpSpPr>
        <p:grpSpPr>
          <a:xfrm>
            <a:off x="1811502" y="1773978"/>
            <a:ext cx="5978232" cy="643500"/>
            <a:chOff x="1593000" y="2322568"/>
            <a:chExt cx="5957975" cy="643500"/>
          </a:xfrm>
        </p:grpSpPr>
        <p:sp>
          <p:nvSpPr>
            <p:cNvPr id="127" name="Google Shape;127;p15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5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Learning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1" name="Google Shape;131;p15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1200"/>
                <a:buFont typeface="Roboto"/>
                <a:buChar char="●"/>
              </a:pPr>
              <a:r>
                <a:rPr b="1" lang="en" sz="12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Naive Bayes</a:t>
              </a:r>
              <a:endParaRPr b="1" sz="12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1200"/>
                <a:buFont typeface="Roboto"/>
                <a:buChar char="●"/>
              </a:pPr>
              <a:r>
                <a:rPr b="1" lang="en" sz="12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SVM</a:t>
              </a:r>
              <a:endParaRPr b="1" sz="12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2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  <p:grpSp>
        <p:nvGrpSpPr>
          <p:cNvPr id="134" name="Google Shape;134;p15"/>
          <p:cNvGrpSpPr/>
          <p:nvPr/>
        </p:nvGrpSpPr>
        <p:grpSpPr>
          <a:xfrm>
            <a:off x="1811488" y="4022763"/>
            <a:ext cx="5978232" cy="643500"/>
            <a:chOff x="1593000" y="2322568"/>
            <a:chExt cx="5957975" cy="643500"/>
          </a:xfrm>
        </p:grpSpPr>
        <p:sp>
          <p:nvSpPr>
            <p:cNvPr id="135" name="Google Shape;135;p15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Data Preparation and Preprocessing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1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Scrapping (inc. Deduplication)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Split Test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Feature Extraction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2" name="Google Shape;142;p15"/>
          <p:cNvGrpSpPr/>
          <p:nvPr/>
        </p:nvGrpSpPr>
        <p:grpSpPr>
          <a:xfrm>
            <a:off x="1811488" y="5332509"/>
            <a:ext cx="5978232" cy="643500"/>
            <a:chOff x="1593000" y="2322568"/>
            <a:chExt cx="5957975" cy="643500"/>
          </a:xfrm>
        </p:grpSpPr>
        <p:sp>
          <p:nvSpPr>
            <p:cNvPr id="143" name="Google Shape;143;p15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5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Find Optimal Cluster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5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3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49" name="Google Shape;149;p15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Apply Model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DBI Score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0" name="Google Shape;150;p15"/>
          <p:cNvGrpSpPr/>
          <p:nvPr/>
        </p:nvGrpSpPr>
        <p:grpSpPr>
          <a:xfrm>
            <a:off x="1811488" y="4677619"/>
            <a:ext cx="5978232" cy="643500"/>
            <a:chOff x="1593000" y="2322568"/>
            <a:chExt cx="5957975" cy="643500"/>
          </a:xfrm>
        </p:grpSpPr>
        <p:sp>
          <p:nvSpPr>
            <p:cNvPr id="151" name="Google Shape;151;p15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5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Learning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5" name="Google Shape;155;p15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1200"/>
                <a:buFont typeface="Roboto"/>
                <a:buChar char="●"/>
              </a:pPr>
              <a:r>
                <a:rPr b="1" lang="en" sz="12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K-Means</a:t>
              </a:r>
              <a:endParaRPr b="1" sz="12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1200"/>
                <a:buFont typeface="Roboto"/>
                <a:buChar char="●"/>
              </a:pPr>
              <a:r>
                <a:rPr b="1" lang="en" sz="12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MiniBatch K-Means</a:t>
              </a:r>
              <a:endParaRPr b="1" sz="12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2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  <p:sp>
        <p:nvSpPr>
          <p:cNvPr id="158" name="Google Shape;158;p15"/>
          <p:cNvSpPr txBox="1"/>
          <p:nvPr>
            <p:ph type="title"/>
          </p:nvPr>
        </p:nvSpPr>
        <p:spPr>
          <a:xfrm rot="-5400000">
            <a:off x="-18300" y="2178774"/>
            <a:ext cx="2546700" cy="5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Sentiment Analysis</a:t>
            </a:r>
            <a:endParaRPr sz="1800"/>
          </a:p>
        </p:txBody>
      </p:sp>
      <p:sp>
        <p:nvSpPr>
          <p:cNvPr id="159" name="Google Shape;159;p15"/>
          <p:cNvSpPr txBox="1"/>
          <p:nvPr>
            <p:ph type="title"/>
          </p:nvPr>
        </p:nvSpPr>
        <p:spPr>
          <a:xfrm rot="-5400000">
            <a:off x="12000" y="4978550"/>
            <a:ext cx="2532600" cy="5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Clustering</a:t>
            </a:r>
            <a:endParaRPr sz="1800"/>
          </a:p>
        </p:txBody>
      </p:sp>
      <p:grpSp>
        <p:nvGrpSpPr>
          <p:cNvPr id="160" name="Google Shape;160;p15"/>
          <p:cNvGrpSpPr/>
          <p:nvPr/>
        </p:nvGrpSpPr>
        <p:grpSpPr>
          <a:xfrm>
            <a:off x="1811501" y="5987384"/>
            <a:ext cx="5978232" cy="643500"/>
            <a:chOff x="1593000" y="2322568"/>
            <a:chExt cx="5957975" cy="643500"/>
          </a:xfrm>
        </p:grpSpPr>
        <p:sp>
          <p:nvSpPr>
            <p:cNvPr id="161" name="Google Shape;161;p15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5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Labeling and Testing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5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4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67" name="Google Shape;167;p15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Set Label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Predist test data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6"/>
          <p:cNvSpPr txBox="1"/>
          <p:nvPr>
            <p:ph type="title"/>
          </p:nvPr>
        </p:nvSpPr>
        <p:spPr>
          <a:xfrm>
            <a:off x="311700" y="546667"/>
            <a:ext cx="8520600" cy="8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Algoritma</a:t>
            </a:r>
            <a:r>
              <a:rPr lang="en"/>
              <a:t> </a:t>
            </a:r>
            <a:r>
              <a:rPr lang="en"/>
              <a:t>ML</a:t>
            </a:r>
            <a:endParaRPr/>
          </a:p>
        </p:txBody>
      </p:sp>
      <p:graphicFrame>
        <p:nvGraphicFramePr>
          <p:cNvPr id="173" name="Google Shape;173;p16"/>
          <p:cNvGraphicFramePr/>
          <p:nvPr/>
        </p:nvGraphicFramePr>
        <p:xfrm>
          <a:off x="422925" y="1524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{68D918BD-C214-4BD7-8BB4-A23934FC1E5B}</a:tableStyleId>
              </a:tblPr>
              <a:tblGrid>
                <a:gridCol w="2746200"/>
                <a:gridCol w="1872400"/>
                <a:gridCol w="3620000"/>
              </a:tblGrid>
              <a:tr h="4419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ML Task</a:t>
                      </a:r>
                      <a:endParaRPr b="1"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6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Algorithm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6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Keterangan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</a:tr>
              <a:tr h="808550">
                <a:tc rowSpan="2"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Sentiment Analysis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Naive Bayes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train_test_split = 0.2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cross validation = 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8085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SVM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/>
                        <a:t>train_test_split = 0.2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kernel='linear'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/>
                        <a:t>c</a:t>
                      </a:r>
                      <a:r>
                        <a:rPr lang="en"/>
                        <a:t>ross validation = 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808550">
                <a:tc rowSpan="2"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Clustering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K-Means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</a:t>
                      </a:r>
                      <a:r>
                        <a:rPr lang="en"/>
                        <a:t>_clusters = 8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</a:t>
                      </a:r>
                      <a:r>
                        <a:rPr lang="en"/>
                        <a:t>nit='k-means++'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max_iter=100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8085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MiniBatch K-Means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n_clusters</a:t>
                      </a:r>
                      <a:r>
                        <a:rPr lang="en"/>
                        <a:t> = 9,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batch_size=1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74" name="Google Shape;174;p16"/>
          <p:cNvSpPr txBox="1"/>
          <p:nvPr/>
        </p:nvSpPr>
        <p:spPr>
          <a:xfrm>
            <a:off x="2204250" y="5566700"/>
            <a:ext cx="47355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Dataset: </a:t>
            </a:r>
            <a:r>
              <a:rPr lang="en" sz="1800">
                <a:solidFill>
                  <a:schemeClr val="accent1"/>
                </a:solidFill>
              </a:rPr>
              <a:t>1200++ Artikel, 2016-2018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"/>
          <p:cNvSpPr txBox="1"/>
          <p:nvPr>
            <p:ph type="title"/>
          </p:nvPr>
        </p:nvSpPr>
        <p:spPr>
          <a:xfrm>
            <a:off x="311700" y="546667"/>
            <a:ext cx="8520600" cy="8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Contoh Perhitungan (Labelisasi)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80" name="Google Shape;180;p17"/>
          <p:cNvGraphicFramePr/>
          <p:nvPr/>
        </p:nvGraphicFramePr>
        <p:xfrm>
          <a:off x="369975" y="1596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{68D918BD-C214-4BD7-8BB4-A23934FC1E5B}</a:tableStyleId>
              </a:tblPr>
              <a:tblGrid>
                <a:gridCol w="5071775"/>
                <a:gridCol w="1749350"/>
                <a:gridCol w="1568800"/>
              </a:tblGrid>
              <a:tr h="5137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Judul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AvgTone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Sentimen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</a:tr>
              <a:tr h="4988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Indonesia delays rules for reporting credit card customer data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2.12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Positif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988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Terrorists channeling funds into South-east Asia, says risk study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-4.122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Negatif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988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Indonesia allows tax amnesty seekers to purchase gold, property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0.212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Netral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81" name="Google Shape;181;p17"/>
          <p:cNvSpPr txBox="1"/>
          <p:nvPr>
            <p:ph type="title"/>
          </p:nvPr>
        </p:nvSpPr>
        <p:spPr>
          <a:xfrm>
            <a:off x="3122700" y="4419350"/>
            <a:ext cx="2898600" cy="10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Positif</a:t>
            </a:r>
            <a:r>
              <a:rPr lang="en" sz="1800"/>
              <a:t> = AvgTone &gt;= 1 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Negatif</a:t>
            </a:r>
            <a:r>
              <a:rPr lang="en" sz="1800"/>
              <a:t> = AvgTone &lt;= 1 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/>
              <a:t>Netral</a:t>
            </a:r>
            <a:r>
              <a:rPr lang="en" sz="1800"/>
              <a:t> =  -1 &gt;  AvgTone &lt;  1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"/>
          <p:cNvSpPr txBox="1"/>
          <p:nvPr>
            <p:ph type="title"/>
          </p:nvPr>
        </p:nvSpPr>
        <p:spPr>
          <a:xfrm>
            <a:off x="311700" y="546667"/>
            <a:ext cx="8520600" cy="8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Contoh Perhitungan (Naive Bayes)</a:t>
            </a:r>
            <a:endParaRPr/>
          </a:p>
        </p:txBody>
      </p:sp>
      <p:sp>
        <p:nvSpPr>
          <p:cNvPr id="187" name="Google Shape;187;p18"/>
          <p:cNvSpPr txBox="1"/>
          <p:nvPr/>
        </p:nvSpPr>
        <p:spPr>
          <a:xfrm>
            <a:off x="5061925" y="6143175"/>
            <a:ext cx="32835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>
                <a:solidFill>
                  <a:srgbClr val="980000"/>
                </a:solidFill>
              </a:rPr>
              <a:t>github.com/ProjectA3BD/nlp</a:t>
            </a:r>
            <a:endParaRPr b="1" i="1" sz="1800">
              <a:solidFill>
                <a:srgbClr val="980000"/>
              </a:solidFill>
            </a:endParaRPr>
          </a:p>
        </p:txBody>
      </p:sp>
      <p:pic>
        <p:nvPicPr>
          <p:cNvPr id="188" name="Google Shape;188;p18"/>
          <p:cNvPicPr preferRelativeResize="0"/>
          <p:nvPr/>
        </p:nvPicPr>
        <p:blipFill rotWithShape="1">
          <a:blip r:embed="rId3">
            <a:alphaModFix/>
          </a:blip>
          <a:srcRect b="0" l="18532" r="18196" t="27209"/>
          <a:stretch/>
        </p:blipFill>
        <p:spPr>
          <a:xfrm>
            <a:off x="476625" y="1647875"/>
            <a:ext cx="6946814" cy="449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/>
          <p:nvPr>
            <p:ph type="title"/>
          </p:nvPr>
        </p:nvSpPr>
        <p:spPr>
          <a:xfrm>
            <a:off x="311700" y="546667"/>
            <a:ext cx="8520600" cy="8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Contoh Perhitungan (Naive Bayes)</a:t>
            </a:r>
            <a:endParaRPr/>
          </a:p>
        </p:txBody>
      </p:sp>
      <p:sp>
        <p:nvSpPr>
          <p:cNvPr id="194" name="Google Shape;194;p19"/>
          <p:cNvSpPr txBox="1"/>
          <p:nvPr/>
        </p:nvSpPr>
        <p:spPr>
          <a:xfrm>
            <a:off x="5061925" y="6143175"/>
            <a:ext cx="32835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>
                <a:solidFill>
                  <a:srgbClr val="980000"/>
                </a:solidFill>
              </a:rPr>
              <a:t>github.com/ProjectA3BD/nlp</a:t>
            </a:r>
            <a:endParaRPr b="1" i="1" sz="1800">
              <a:solidFill>
                <a:srgbClr val="980000"/>
              </a:solidFill>
            </a:endParaRPr>
          </a:p>
        </p:txBody>
      </p:sp>
      <p:pic>
        <p:nvPicPr>
          <p:cNvPr id="195" name="Google Shape;195;p19"/>
          <p:cNvPicPr preferRelativeResize="0"/>
          <p:nvPr/>
        </p:nvPicPr>
        <p:blipFill rotWithShape="1">
          <a:blip r:embed="rId3">
            <a:alphaModFix/>
          </a:blip>
          <a:srcRect b="0" l="18532" r="18196" t="27209"/>
          <a:stretch/>
        </p:blipFill>
        <p:spPr>
          <a:xfrm>
            <a:off x="476625" y="1647875"/>
            <a:ext cx="6946814" cy="4495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6" name="Google Shape;196;p19"/>
          <p:cNvGrpSpPr/>
          <p:nvPr/>
        </p:nvGrpSpPr>
        <p:grpSpPr>
          <a:xfrm>
            <a:off x="4964772" y="3098097"/>
            <a:ext cx="3380388" cy="2759966"/>
            <a:chOff x="172100" y="1250675"/>
            <a:chExt cx="8912176" cy="5165573"/>
          </a:xfrm>
        </p:grpSpPr>
        <p:pic>
          <p:nvPicPr>
            <p:cNvPr id="197" name="Google Shape;197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5075" y="1271042"/>
              <a:ext cx="8839201" cy="51452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8" name="Google Shape;198;p19"/>
            <p:cNvSpPr/>
            <p:nvPr/>
          </p:nvSpPr>
          <p:spPr>
            <a:xfrm>
              <a:off x="172100" y="1250675"/>
              <a:ext cx="993000" cy="1218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45075" y="5910950"/>
              <a:ext cx="529500" cy="5052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0"/>
          <p:cNvSpPr txBox="1"/>
          <p:nvPr>
            <p:ph type="title"/>
          </p:nvPr>
        </p:nvSpPr>
        <p:spPr>
          <a:xfrm>
            <a:off x="311700" y="546667"/>
            <a:ext cx="8520600" cy="8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Contoh P</a:t>
            </a:r>
            <a:r>
              <a:rPr lang="en"/>
              <a:t>erhitungan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05" name="Google Shape;205;p20"/>
          <p:cNvGraphicFramePr/>
          <p:nvPr/>
        </p:nvGraphicFramePr>
        <p:xfrm>
          <a:off x="369975" y="1596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{68D918BD-C214-4BD7-8BB4-A23934FC1E5B}</a:tableStyleId>
              </a:tblPr>
              <a:tblGrid>
                <a:gridCol w="5071775"/>
                <a:gridCol w="1749350"/>
                <a:gridCol w="1568800"/>
              </a:tblGrid>
              <a:tr h="5137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Judul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Sentiment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Prediksi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</a:tr>
              <a:tr h="4988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Indonesia delays rules for reporting credit card customer data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+1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+1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988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Terrorists channeling funds into South-east Asia, says risk study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988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Indonesia allows tax amnesty seekers to purchase gold, property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06" name="Google Shape;206;p20"/>
          <p:cNvGraphicFramePr/>
          <p:nvPr/>
        </p:nvGraphicFramePr>
        <p:xfrm>
          <a:off x="369975" y="4051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{68D918BD-C214-4BD7-8BB4-A23934FC1E5B}</a:tableStyleId>
              </a:tblPr>
              <a:tblGrid>
                <a:gridCol w="6821125"/>
                <a:gridCol w="1568800"/>
              </a:tblGrid>
              <a:tr h="5137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Judul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Cluster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</a:tr>
              <a:tr h="4988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INVESTOR ALERT: Investigation of Freeport-McMoRan Inc. Announced by Law Offices of Howard G. Smith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Energy &amp; Mining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988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India, Singapore central bankers call for global safety net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Finance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21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8700" y="2061600"/>
            <a:ext cx="4676751" cy="3095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1"/>
          <p:cNvSpPr txBox="1"/>
          <p:nvPr>
            <p:ph type="title"/>
          </p:nvPr>
        </p:nvSpPr>
        <p:spPr>
          <a:xfrm>
            <a:off x="464100" y="546667"/>
            <a:ext cx="8520600" cy="8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Hasil </a:t>
            </a:r>
            <a:r>
              <a:rPr b="1" lang="en"/>
              <a:t>Sentiment Analysis</a:t>
            </a:r>
            <a:endParaRPr b="1"/>
          </a:p>
        </p:txBody>
      </p:sp>
      <p:sp>
        <p:nvSpPr>
          <p:cNvPr id="213" name="Google Shape;213;p21"/>
          <p:cNvSpPr txBox="1"/>
          <p:nvPr>
            <p:ph type="title"/>
          </p:nvPr>
        </p:nvSpPr>
        <p:spPr>
          <a:xfrm>
            <a:off x="4458850" y="1701000"/>
            <a:ext cx="3431700" cy="3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Cross Validation Score (k = 5)</a:t>
            </a:r>
            <a:endParaRPr sz="1800"/>
          </a:p>
        </p:txBody>
      </p:sp>
      <p:graphicFrame>
        <p:nvGraphicFramePr>
          <p:cNvPr id="214" name="Google Shape;214;p21"/>
          <p:cNvGraphicFramePr/>
          <p:nvPr/>
        </p:nvGraphicFramePr>
        <p:xfrm>
          <a:off x="542050" y="2179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{68D918BD-C214-4BD7-8BB4-A23934FC1E5B}</a:tableStyleId>
              </a:tblPr>
              <a:tblGrid>
                <a:gridCol w="998600"/>
                <a:gridCol w="998600"/>
                <a:gridCol w="9986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151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13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33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  <p:sp>
        <p:nvSpPr>
          <p:cNvPr id="215" name="Google Shape;215;p21"/>
          <p:cNvSpPr txBox="1"/>
          <p:nvPr>
            <p:ph type="title"/>
          </p:nvPr>
        </p:nvSpPr>
        <p:spPr>
          <a:xfrm>
            <a:off x="489075" y="3428988"/>
            <a:ext cx="2561400" cy="3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400">
                <a:solidFill>
                  <a:srgbClr val="980000"/>
                </a:solidFill>
              </a:rPr>
              <a:t>Accuracy: 0.814</a:t>
            </a:r>
            <a:endParaRPr b="1" i="1" sz="1400">
              <a:solidFill>
                <a:srgbClr val="980000"/>
              </a:solidFill>
            </a:endParaRPr>
          </a:p>
        </p:txBody>
      </p:sp>
      <p:sp>
        <p:nvSpPr>
          <p:cNvPr id="216" name="Google Shape;216;p21"/>
          <p:cNvSpPr txBox="1"/>
          <p:nvPr>
            <p:ph type="title"/>
          </p:nvPr>
        </p:nvSpPr>
        <p:spPr>
          <a:xfrm>
            <a:off x="472600" y="1587700"/>
            <a:ext cx="2561400" cy="3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Naive Bayes - CM</a:t>
            </a:r>
            <a:endParaRPr b="1" sz="1800"/>
          </a:p>
        </p:txBody>
      </p:sp>
      <p:graphicFrame>
        <p:nvGraphicFramePr>
          <p:cNvPr id="217" name="Google Shape;217;p21"/>
          <p:cNvGraphicFramePr/>
          <p:nvPr/>
        </p:nvGraphicFramePr>
        <p:xfrm>
          <a:off x="542038" y="4330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{68D918BD-C214-4BD7-8BB4-A23934FC1E5B}</a:tableStyleId>
              </a:tblPr>
              <a:tblGrid>
                <a:gridCol w="998600"/>
                <a:gridCol w="998600"/>
                <a:gridCol w="9986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142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27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  <p:sp>
        <p:nvSpPr>
          <p:cNvPr id="218" name="Google Shape;218;p21"/>
          <p:cNvSpPr txBox="1"/>
          <p:nvPr>
            <p:ph type="title"/>
          </p:nvPr>
        </p:nvSpPr>
        <p:spPr>
          <a:xfrm>
            <a:off x="515563" y="5514638"/>
            <a:ext cx="2561400" cy="3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400">
                <a:solidFill>
                  <a:srgbClr val="980000"/>
                </a:solidFill>
              </a:rPr>
              <a:t>Accuracy: 0.</a:t>
            </a:r>
            <a:r>
              <a:rPr b="1" i="1" lang="en" sz="1400">
                <a:solidFill>
                  <a:srgbClr val="980000"/>
                </a:solidFill>
              </a:rPr>
              <a:t>751</a:t>
            </a:r>
            <a:endParaRPr b="1" i="1" sz="1400">
              <a:solidFill>
                <a:srgbClr val="98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400">
              <a:solidFill>
                <a:srgbClr val="980000"/>
              </a:solidFill>
            </a:endParaRPr>
          </a:p>
        </p:txBody>
      </p:sp>
      <p:sp>
        <p:nvSpPr>
          <p:cNvPr id="219" name="Google Shape;219;p21"/>
          <p:cNvSpPr txBox="1"/>
          <p:nvPr>
            <p:ph type="title"/>
          </p:nvPr>
        </p:nvSpPr>
        <p:spPr>
          <a:xfrm>
            <a:off x="492350" y="3862350"/>
            <a:ext cx="2561400" cy="3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SVM - CM</a:t>
            </a:r>
            <a:endParaRPr b="1" sz="1800"/>
          </a:p>
        </p:txBody>
      </p:sp>
      <p:sp>
        <p:nvSpPr>
          <p:cNvPr id="220" name="Google Shape;220;p21"/>
          <p:cNvSpPr txBox="1"/>
          <p:nvPr>
            <p:ph type="title"/>
          </p:nvPr>
        </p:nvSpPr>
        <p:spPr>
          <a:xfrm>
            <a:off x="5466375" y="5223063"/>
            <a:ext cx="2561400" cy="3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400">
                <a:solidFill>
                  <a:srgbClr val="980000"/>
                </a:solidFill>
              </a:rPr>
              <a:t>NB Average: 0.72</a:t>
            </a:r>
            <a:endParaRPr b="1" i="1" sz="1400">
              <a:solidFill>
                <a:srgbClr val="980000"/>
              </a:solidFill>
            </a:endParaRPr>
          </a:p>
        </p:txBody>
      </p:sp>
      <p:sp>
        <p:nvSpPr>
          <p:cNvPr id="221" name="Google Shape;221;p21"/>
          <p:cNvSpPr txBox="1"/>
          <p:nvPr>
            <p:ph type="title"/>
          </p:nvPr>
        </p:nvSpPr>
        <p:spPr>
          <a:xfrm>
            <a:off x="5390175" y="5514638"/>
            <a:ext cx="2561400" cy="3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400">
                <a:solidFill>
                  <a:srgbClr val="980000"/>
                </a:solidFill>
              </a:rPr>
              <a:t>SVM Average: 0.73</a:t>
            </a:r>
            <a:endParaRPr b="1" i="1" sz="1400">
              <a:solidFill>
                <a:srgbClr val="98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